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265" autoAdjust="0"/>
  </p:normalViewPr>
  <p:slideViewPr>
    <p:cSldViewPr>
      <p:cViewPr>
        <p:scale>
          <a:sx n="120" d="100"/>
          <a:sy n="120" d="100"/>
        </p:scale>
        <p:origin x="-816" y="18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respaldo%20junio%202014\Desktop\REPORTES\TRANSPARENCIA\TRANSPARENCIA\GRAFICAS%20GENERALES%20DE%20DETENI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%20PC\Desktop\TRANSPARENCIA\TRANSPARENCIA\GRAFICAS%20GENERALES%20DE%20DETENID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%20PC\Desktop\TRANSPARENCIA\TRANSPARENCIA\BASES%20DE%20DATOS%20TRANSITTO%20MIO%202%20%20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%20PC\Desktop\TRANSPARENCIA\TRANSPARENCIA\BASES%20DE%20DATOS%20TRANSITTO%20MIO%202%20%20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%20PC\Desktop\TRANSPARENCIA\TRANSPARENCIA\BASES%20DE%20DATOS%20TRANSITTO%20MIO%202%20%20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%20PC\Desktop\TRANSPARENCIA\TRANSPARENCIA\BASES%20DE%20DATOS%20TRANSITTO%20MIO%202%20%20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autoTitleDeleted val="1"/>
    <c:view3D>
      <c:rAngAx val="1"/>
    </c:view3D>
    <c:plotArea>
      <c:layout/>
      <c:bar3DChart>
        <c:barDir val="col"/>
        <c:grouping val="clustered"/>
        <c:shape val="box"/>
        <c:axId val="54185344"/>
        <c:axId val="55309440"/>
        <c:axId val="0"/>
      </c:bar3DChart>
      <c:catAx>
        <c:axId val="54185344"/>
        <c:scaling>
          <c:orientation val="minMax"/>
        </c:scaling>
        <c:axPos val="b"/>
        <c:majorTickMark val="none"/>
        <c:tickLblPos val="nextTo"/>
        <c:crossAx val="55309440"/>
        <c:crosses val="autoZero"/>
        <c:auto val="1"/>
        <c:lblAlgn val="ctr"/>
        <c:lblOffset val="100"/>
      </c:catAx>
      <c:valAx>
        <c:axId val="553094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4185344"/>
        <c:crosses val="autoZero"/>
        <c:crossBetween val="between"/>
        <c:majorUnit val="100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CUANTIFICACIÓN DE DETENCIONES POR RANGOS DE EDAD Y GÉNERO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Hoja5!$B$195</c:f>
              <c:strCache>
                <c:ptCount val="1"/>
                <c:pt idx="0">
                  <c:v>SEPTIEMBRE</c:v>
                </c:pt>
              </c:strCache>
            </c:strRef>
          </c:tx>
          <c:dLbls>
            <c:showVal val="1"/>
          </c:dLbls>
          <c:cat>
            <c:strRef>
              <c:f>Hoja5!$B$114:$E$114</c:f>
              <c:strCache>
                <c:ptCount val="4"/>
                <c:pt idx="0">
                  <c:v>HOMBRE MAYOR</c:v>
                </c:pt>
                <c:pt idx="1">
                  <c:v>HOMBRE MENOR</c:v>
                </c:pt>
                <c:pt idx="2">
                  <c:v>MUJER MAYOR</c:v>
                </c:pt>
                <c:pt idx="3">
                  <c:v>MUJER MENOR</c:v>
                </c:pt>
              </c:strCache>
            </c:strRef>
          </c:cat>
          <c:val>
            <c:numRef>
              <c:f>Hoja5!$B$205:$E$205</c:f>
              <c:numCache>
                <c:formatCode>General</c:formatCode>
                <c:ptCount val="4"/>
                <c:pt idx="0">
                  <c:v>480</c:v>
                </c:pt>
                <c:pt idx="1">
                  <c:v>204</c:v>
                </c:pt>
                <c:pt idx="2">
                  <c:v>60</c:v>
                </c:pt>
                <c:pt idx="3">
                  <c:v>18</c:v>
                </c:pt>
              </c:numCache>
            </c:numRef>
          </c:val>
        </c:ser>
        <c:shape val="box"/>
        <c:axId val="53769728"/>
        <c:axId val="53771264"/>
        <c:axId val="0"/>
      </c:bar3DChart>
      <c:catAx>
        <c:axId val="53769728"/>
        <c:scaling>
          <c:orientation val="minMax"/>
        </c:scaling>
        <c:axPos val="b"/>
        <c:majorTickMark val="none"/>
        <c:tickLblPos val="nextTo"/>
        <c:crossAx val="53771264"/>
        <c:crosses val="autoZero"/>
        <c:auto val="1"/>
        <c:lblAlgn val="ctr"/>
        <c:lblOffset val="100"/>
      </c:catAx>
      <c:valAx>
        <c:axId val="537712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3769728"/>
        <c:crosses val="autoZero"/>
        <c:crossBetween val="between"/>
        <c:majorUnit val="100"/>
      </c:valAx>
    </c:plotArea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</a:p>
          <a:p>
            <a:pPr>
              <a:defRPr/>
            </a:pPr>
            <a:r>
              <a:rPr lang="es-MX"/>
              <a:t>POR DE DÍA DE LA SEMANA </a:t>
            </a:r>
          </a:p>
        </c:rich>
      </c:tx>
      <c:layout/>
    </c:title>
    <c:view3D>
      <c:rotX val="20"/>
      <c:rAngAx val="1"/>
    </c:view3D>
    <c:plotArea>
      <c:layout/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MENSUAL!$AK$40:$AK$51</c:f>
              <c:strCache>
                <c:ptCount val="12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  <c:pt idx="10">
                  <c:v>PROYECCIÓN</c:v>
                </c:pt>
                <c:pt idx="11">
                  <c:v>MÓVIL DE VEHÍCULO</c:v>
                </c:pt>
              </c:strCache>
            </c:strRef>
          </c:cat>
          <c:val>
            <c:numRef>
              <c:f>MENSUAL!$AP$40:$AP$51</c:f>
              <c:numCache>
                <c:formatCode>General</c:formatCode>
                <c:ptCount val="12"/>
                <c:pt idx="0">
                  <c:v>13</c:v>
                </c:pt>
                <c:pt idx="1">
                  <c:v>3</c:v>
                </c:pt>
                <c:pt idx="2">
                  <c:v>14</c:v>
                </c:pt>
                <c:pt idx="3">
                  <c:v>13</c:v>
                </c:pt>
                <c:pt idx="4">
                  <c:v>16</c:v>
                </c:pt>
                <c:pt idx="5">
                  <c:v>9</c:v>
                </c:pt>
                <c:pt idx="6">
                  <c:v>7</c:v>
                </c:pt>
                <c:pt idx="7">
                  <c:v>7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hape val="box"/>
        <c:axId val="63492096"/>
        <c:axId val="63493632"/>
        <c:axId val="0"/>
      </c:bar3DChart>
      <c:catAx>
        <c:axId val="63492096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900"/>
            </a:pPr>
            <a:endParaRPr lang="es-MX"/>
          </a:p>
        </c:txPr>
        <c:crossAx val="63493632"/>
        <c:crosses val="autoZero"/>
        <c:auto val="1"/>
        <c:lblAlgn val="ctr"/>
        <c:lblOffset val="100"/>
      </c:catAx>
      <c:valAx>
        <c:axId val="63493632"/>
        <c:scaling>
          <c:orientation val="minMax"/>
        </c:scaling>
        <c:delete val="1"/>
        <c:axPos val="l"/>
        <c:numFmt formatCode="General" sourceLinked="1"/>
        <c:tickLblPos val="none"/>
        <c:crossAx val="63492096"/>
        <c:crosses val="autoZero"/>
        <c:crossBetween val="between"/>
      </c:valAx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</a:p>
          <a:p>
            <a:pPr>
              <a:defRPr/>
            </a:pPr>
            <a:r>
              <a:rPr lang="es-MX"/>
              <a:t>POR DE DÍA DE LA SEMANA </a:t>
            </a:r>
          </a:p>
        </c:rich>
      </c:tx>
      <c:layout/>
    </c:title>
    <c:view3D>
      <c:rotX val="20"/>
      <c:rAngAx val="1"/>
    </c:view3D>
    <c:plotArea>
      <c:layout/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MENSUAL!$U$42:$U$48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MENSUAL!$AD$42:$AD$48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4</c:v>
                </c:pt>
                <c:pt idx="3">
                  <c:v>9</c:v>
                </c:pt>
                <c:pt idx="4">
                  <c:v>10</c:v>
                </c:pt>
                <c:pt idx="5">
                  <c:v>19</c:v>
                </c:pt>
                <c:pt idx="6">
                  <c:v>20</c:v>
                </c:pt>
              </c:numCache>
            </c:numRef>
          </c:val>
        </c:ser>
        <c:shape val="box"/>
        <c:axId val="61163008"/>
        <c:axId val="61164544"/>
        <c:axId val="0"/>
      </c:bar3DChart>
      <c:catAx>
        <c:axId val="61163008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900"/>
            </a:pPr>
            <a:endParaRPr lang="es-MX"/>
          </a:p>
        </c:txPr>
        <c:crossAx val="61164544"/>
        <c:crosses val="autoZero"/>
        <c:auto val="1"/>
        <c:lblAlgn val="ctr"/>
        <c:lblOffset val="100"/>
      </c:catAx>
      <c:valAx>
        <c:axId val="61164544"/>
        <c:scaling>
          <c:orientation val="minMax"/>
        </c:scaling>
        <c:delete val="1"/>
        <c:axPos val="l"/>
        <c:numFmt formatCode="General" sourceLinked="1"/>
        <c:tickLblPos val="none"/>
        <c:crossAx val="61163008"/>
        <c:crosses val="autoZero"/>
        <c:crossBetween val="between"/>
      </c:valAx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 POR TIPO DE ACCIDENTE </a:t>
            </a:r>
          </a:p>
          <a:p>
            <a:pPr>
              <a:defRPr/>
            </a:pPr>
            <a:r>
              <a:rPr lang="es-MX"/>
              <a:t>CON LESIONADOS Y MUERTOS</a:t>
            </a:r>
          </a:p>
        </c:rich>
      </c:tx>
      <c:layout/>
    </c:title>
    <c:view3D>
      <c:rotX val="20"/>
      <c:rotY val="10"/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MENSUAL!$B$127</c:f>
              <c:strCache>
                <c:ptCount val="1"/>
                <c:pt idx="0">
                  <c:v>ACCIDENTES TOTALES</c:v>
                </c:pt>
              </c:strCache>
            </c:strRef>
          </c:tx>
          <c:dLbls>
            <c:showVal val="1"/>
          </c:dLbls>
          <c:cat>
            <c:strRef>
              <c:f>MENSUAL!$B$128:$B$139</c:f>
              <c:strCache>
                <c:ptCount val="12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  <c:pt idx="10">
                  <c:v>PROYECCION</c:v>
                </c:pt>
                <c:pt idx="11">
                  <c:v>MÓVIL DE VEHÍCULO</c:v>
                </c:pt>
              </c:strCache>
            </c:strRef>
          </c:cat>
          <c:val>
            <c:numRef>
              <c:f>MENSUAL!$C$128:$C$139</c:f>
              <c:numCache>
                <c:formatCode>General</c:formatCode>
                <c:ptCount val="12"/>
                <c:pt idx="0">
                  <c:v>13</c:v>
                </c:pt>
                <c:pt idx="1">
                  <c:v>3</c:v>
                </c:pt>
                <c:pt idx="2">
                  <c:v>14</c:v>
                </c:pt>
                <c:pt idx="3">
                  <c:v>13</c:v>
                </c:pt>
                <c:pt idx="4">
                  <c:v>16</c:v>
                </c:pt>
                <c:pt idx="5">
                  <c:v>9</c:v>
                </c:pt>
                <c:pt idx="6">
                  <c:v>7</c:v>
                </c:pt>
                <c:pt idx="7">
                  <c:v>7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MENSUAL!$D$127</c:f>
              <c:strCache>
                <c:ptCount val="1"/>
                <c:pt idx="0">
                  <c:v>ACCIDENTES VIALES CON LESIONADOS</c:v>
                </c:pt>
              </c:strCache>
            </c:strRef>
          </c:tx>
          <c:dLbls>
            <c:showVal val="1"/>
          </c:dLbls>
          <c:cat>
            <c:strRef>
              <c:f>MENSUAL!$B$128:$B$139</c:f>
              <c:strCache>
                <c:ptCount val="12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  <c:pt idx="10">
                  <c:v>PROYECCION</c:v>
                </c:pt>
                <c:pt idx="11">
                  <c:v>MÓVIL DE VEHÍCULO</c:v>
                </c:pt>
              </c:strCache>
            </c:strRef>
          </c:cat>
          <c:val>
            <c:numRef>
              <c:f>MENSUAL!$D$128:$D$139</c:f>
              <c:numCache>
                <c:formatCode>General</c:formatCode>
                <c:ptCount val="12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5">
                  <c:v>5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ser>
          <c:idx val="2"/>
          <c:order val="2"/>
          <c:tx>
            <c:strRef>
              <c:f>MENSUAL!$E$127</c:f>
              <c:strCache>
                <c:ptCount val="1"/>
                <c:pt idx="0">
                  <c:v>ACCIDENTES VIALES CON MUERTOS</c:v>
                </c:pt>
              </c:strCache>
            </c:strRef>
          </c:tx>
          <c:dLbls>
            <c:showVal val="1"/>
          </c:dLbls>
          <c:cat>
            <c:strRef>
              <c:f>MENSUAL!$B$128:$B$139</c:f>
              <c:strCache>
                <c:ptCount val="12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  <c:pt idx="10">
                  <c:v>PROYECCION</c:v>
                </c:pt>
                <c:pt idx="11">
                  <c:v>MÓVIL DE VEHÍCULO</c:v>
                </c:pt>
              </c:strCache>
            </c:strRef>
          </c:cat>
          <c:val>
            <c:numRef>
              <c:f>MENSUAL!$E$128:$E$139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hape val="box"/>
        <c:axId val="28875776"/>
        <c:axId val="28881664"/>
        <c:axId val="0"/>
      </c:bar3DChart>
      <c:catAx>
        <c:axId val="2887577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100"/>
            </a:pPr>
            <a:endParaRPr lang="es-MX"/>
          </a:p>
        </c:txPr>
        <c:crossAx val="28881664"/>
        <c:crosses val="autoZero"/>
        <c:auto val="1"/>
        <c:lblAlgn val="ctr"/>
        <c:lblOffset val="100"/>
      </c:catAx>
      <c:valAx>
        <c:axId val="28881664"/>
        <c:scaling>
          <c:orientation val="minMax"/>
        </c:scaling>
        <c:delete val="1"/>
        <c:axPos val="l"/>
        <c:numFmt formatCode="General" sourceLinked="1"/>
        <c:tickLblPos val="none"/>
        <c:crossAx val="2887577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 POR CONDICION DEL CONDUCTOR Y CUANTIFICACIÓN</a:t>
            </a:r>
            <a:endParaRPr lang="en-US"/>
          </a:p>
          <a:p>
            <a:pPr>
              <a:defRPr/>
            </a:pPr>
            <a:r>
              <a:rPr lang="es-MX"/>
              <a:t>CON LESIONADOS Y FALLECIMIENTOS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MENSUAL!$B$154</c:f>
              <c:strCache>
                <c:ptCount val="1"/>
                <c:pt idx="0">
                  <c:v>ACCIDENTES TOTALES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MENSUAL!$C$155:$C$158</c:f>
              <c:numCache>
                <c:formatCode>General</c:formatCode>
                <c:ptCount val="4"/>
                <c:pt idx="0">
                  <c:v>12</c:v>
                </c:pt>
                <c:pt idx="1">
                  <c:v>11</c:v>
                </c:pt>
                <c:pt idx="2">
                  <c:v>11</c:v>
                </c:pt>
                <c:pt idx="3">
                  <c:v>49</c:v>
                </c:pt>
              </c:numCache>
            </c:numRef>
          </c:val>
        </c:ser>
        <c:ser>
          <c:idx val="1"/>
          <c:order val="1"/>
          <c:tx>
            <c:strRef>
              <c:f>MENSUAL!$D$154</c:f>
              <c:strCache>
                <c:ptCount val="1"/>
                <c:pt idx="0">
                  <c:v>LESIONADOS POR CONDICIONES DEL CONDUCTOR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MENSUAL!$D$155:$D$158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19</c:v>
                </c:pt>
              </c:numCache>
            </c:numRef>
          </c:val>
        </c:ser>
        <c:ser>
          <c:idx val="2"/>
          <c:order val="2"/>
          <c:tx>
            <c:strRef>
              <c:f>MENSUAL!$E$154</c:f>
              <c:strCache>
                <c:ptCount val="1"/>
                <c:pt idx="0">
                  <c:v>MUERTOS POR CONDICIONES DEL CONDUCTOR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MENSUAL!$E$155:$E$158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box"/>
        <c:axId val="63681280"/>
        <c:axId val="63682816"/>
        <c:axId val="0"/>
      </c:bar3DChart>
      <c:catAx>
        <c:axId val="63681280"/>
        <c:scaling>
          <c:orientation val="minMax"/>
        </c:scaling>
        <c:axPos val="b"/>
        <c:tickLblPos val="nextTo"/>
        <c:crossAx val="63682816"/>
        <c:crosses val="autoZero"/>
        <c:auto val="1"/>
        <c:lblAlgn val="ctr"/>
        <c:lblOffset val="100"/>
      </c:catAx>
      <c:valAx>
        <c:axId val="63682816"/>
        <c:scaling>
          <c:orientation val="minMax"/>
        </c:scaling>
        <c:delete val="1"/>
        <c:axPos val="l"/>
        <c:numFmt formatCode="General" sourceLinked="1"/>
        <c:tickLblPos val="none"/>
        <c:crossAx val="63681280"/>
        <c:crosses val="autoZero"/>
        <c:crossBetween val="between"/>
      </c:valAx>
    </c:plotArea>
    <c:legend>
      <c:legendPos val="b"/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12075"/>
          <a:stretch>
            <a:fillRect/>
          </a:stretch>
        </p:blipFill>
        <p:spPr>
          <a:xfrm>
            <a:off x="458670" y="285720"/>
            <a:ext cx="6156684" cy="45720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939534" y="8143900"/>
            <a:ext cx="177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septiembre</a:t>
            </a:r>
            <a:r>
              <a:rPr lang="en-US" dirty="0" smtClean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xmlns="" val="16277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los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 30  DE  SEPTIEMBRE DE  2014.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o por infracciones administrativas en el mes de septiembre clasificadas por edades y sexos.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11 Gráfico"/>
          <p:cNvGraphicFramePr/>
          <p:nvPr/>
        </p:nvGraphicFramePr>
        <p:xfrm>
          <a:off x="357166" y="5357818"/>
          <a:ext cx="6215106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13 Gráfico"/>
          <p:cNvGraphicFramePr/>
          <p:nvPr/>
        </p:nvGraphicFramePr>
        <p:xfrm>
          <a:off x="357166" y="5286380"/>
          <a:ext cx="621510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septiembre 2014. Clasificados por tipos de accidentes.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358214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Como podemos apreciar en la gráfica, los días de septiembre con mayor incidencia de accidentes registrados fueron sábado y domingo llegando a presentar 20 accidentes  en este último.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04664" y="5364088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428604" y="2428860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5" name="16 Gráfico"/>
          <p:cNvGraphicFramePr/>
          <p:nvPr/>
        </p:nvGraphicFramePr>
        <p:xfrm>
          <a:off x="0" y="2428860"/>
          <a:ext cx="6858000" cy="2897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10 Gráfico"/>
          <p:cNvGraphicFramePr/>
          <p:nvPr/>
        </p:nvGraphicFramePr>
        <p:xfrm>
          <a:off x="0" y="5357818"/>
          <a:ext cx="6858000" cy="2906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35821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accidentes con lesionados y fallecimientos  quedan de oficio a disposición del Ministerio Publico.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28604" y="1857356"/>
            <a:ext cx="6048672" cy="650085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0" name="17 Gráfico"/>
          <p:cNvGraphicFramePr/>
          <p:nvPr/>
        </p:nvGraphicFramePr>
        <p:xfrm>
          <a:off x="1" y="2571736"/>
          <a:ext cx="6858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072462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VGP</a:t>
            </a:r>
          </a:p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bngc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28604" y="1571604"/>
            <a:ext cx="6000792" cy="564360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graphicFrame>
        <p:nvGraphicFramePr>
          <p:cNvPr id="12" name="8 Gráfico"/>
          <p:cNvGraphicFramePr/>
          <p:nvPr/>
        </p:nvGraphicFramePr>
        <p:xfrm>
          <a:off x="285728" y="1571604"/>
          <a:ext cx="6215106" cy="5786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110</Words>
  <Application>Microsoft Office PowerPoint</Application>
  <PresentationFormat>Presentación en pantalla (4:3)</PresentationFormat>
  <Paragraphs>63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luis michel</cp:lastModifiedBy>
  <cp:revision>183</cp:revision>
  <cp:lastPrinted>2013-04-09T01:32:33Z</cp:lastPrinted>
  <dcterms:created xsi:type="dcterms:W3CDTF">2013-05-04T00:53:54Z</dcterms:created>
  <dcterms:modified xsi:type="dcterms:W3CDTF">2014-10-13T13:45:36Z</dcterms:modified>
</cp:coreProperties>
</file>